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8" r:id="rId3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8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EF4"/>
    <a:srgbClr val="1552D1"/>
    <a:srgbClr val="1D41D5"/>
    <a:srgbClr val="FFFFFF"/>
    <a:srgbClr val="F9680D"/>
    <a:srgbClr val="A7ADCD"/>
    <a:srgbClr val="F2E6B4"/>
    <a:srgbClr val="00FF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65"/>
  </p:normalViewPr>
  <p:slideViewPr>
    <p:cSldViewPr showGuides="1">
      <p:cViewPr varScale="1">
        <p:scale>
          <a:sx n="112" d="100"/>
          <a:sy n="112" d="100"/>
        </p:scale>
        <p:origin x="1620" y="96"/>
      </p:cViewPr>
      <p:guideLst>
        <p:guide orient="horz" pos="2098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ECC95BC-241A-4A72-BFB9-2DC7F864B041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 dirty="0">
                <a:ea typeface="等线" panose="02010600030101010101" pitchFamily="2" charset="-122"/>
              </a:rPr>
            </a:fld>
            <a:endParaRPr lang="zh-CN" altLang="en-US" sz="1200" dirty="0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Click to edit Master title style</a:t>
            </a:r>
            <a:endParaRPr lang="en-US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en-US" dirty="0"/>
              <a:t>Click to edit Master text styles</a:t>
            </a:r>
            <a:endParaRPr lang="en-US" altLang="en-US" dirty="0"/>
          </a:p>
          <a:p>
            <a:pPr lvl="1"/>
            <a:r>
              <a:rPr lang="en-US" altLang="en-US" dirty="0"/>
              <a:t>Second level</a:t>
            </a:r>
            <a:endParaRPr lang="en-US" altLang="en-US" dirty="0"/>
          </a:p>
          <a:p>
            <a:pPr lvl="2"/>
            <a:r>
              <a:rPr lang="en-US" altLang="en-US" dirty="0"/>
              <a:t>Third level</a:t>
            </a:r>
            <a:endParaRPr lang="en-US" altLang="en-US" dirty="0"/>
          </a:p>
          <a:p>
            <a:pPr lvl="3"/>
            <a:r>
              <a:rPr lang="en-US" altLang="en-US" dirty="0"/>
              <a:t>Fourth level</a:t>
            </a:r>
            <a:endParaRPr lang="en-US" altLang="en-US" dirty="0"/>
          </a:p>
          <a:p>
            <a:pPr lvl="4"/>
            <a:r>
              <a:rPr lang="en-US" altLang="en-US" dirty="0"/>
              <a:t>Fifth level</a:t>
            </a:r>
            <a:endParaRPr lang="en-US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lvl="0" eaLnBrk="1" hangingPunct="1"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panose="020B0604020202020204" pitchFamily="34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2.jpeg"/><Relationship Id="rId11" Type="http://schemas.openxmlformats.org/officeDocument/2006/relationships/image" Target="../media/image11.jpeg"/><Relationship Id="rId10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762000" y="457200"/>
            <a:ext cx="7686040" cy="5873115"/>
            <a:chOff x="1200" y="720"/>
            <a:chExt cx="12104" cy="9249"/>
          </a:xfrm>
        </p:grpSpPr>
        <p:grpSp>
          <p:nvGrpSpPr>
            <p:cNvPr id="9" name="Group 8"/>
            <p:cNvGrpSpPr/>
            <p:nvPr/>
          </p:nvGrpSpPr>
          <p:grpSpPr>
            <a:xfrm rot="0">
              <a:off x="1200" y="721"/>
              <a:ext cx="4503" cy="3110"/>
              <a:chOff x="473579" y="337126"/>
              <a:chExt cx="3677548" cy="2289902"/>
            </a:xfrm>
          </p:grpSpPr>
          <p:sp>
            <p:nvSpPr>
              <p:cNvPr id="95" name="Text Box 6"/>
              <p:cNvSpPr txBox="1">
                <a:spLocks noChangeArrowheads="1"/>
              </p:cNvSpPr>
              <p:nvPr/>
            </p:nvSpPr>
            <p:spPr bwMode="auto">
              <a:xfrm>
                <a:off x="827584" y="1061985"/>
                <a:ext cx="554134" cy="186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900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57" name="Text Box 12"/>
              <p:cNvSpPr txBox="1">
                <a:spLocks noChangeArrowheads="1"/>
              </p:cNvSpPr>
              <p:nvPr/>
            </p:nvSpPr>
            <p:spPr bwMode="auto">
              <a:xfrm>
                <a:off x="473579" y="337126"/>
                <a:ext cx="371657" cy="284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 b="1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altLang="en-US" sz="1000" b="1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110"/>
              <p:cNvSpPr txBox="1">
                <a:spLocks noChangeArrowheads="1"/>
              </p:cNvSpPr>
              <p:nvPr/>
            </p:nvSpPr>
            <p:spPr bwMode="auto">
              <a:xfrm>
                <a:off x="966061" y="395548"/>
                <a:ext cx="3109436" cy="248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0" dirty="0">
                    <a:latin typeface="Arial" panose="020B0604020202020204" pitchFamily="34" charset="0"/>
                  </a:rPr>
                  <a:t>Ctrl                    </a:t>
                </a:r>
                <a:r>
                  <a:rPr lang="en-US" altLang="en-US" sz="800" b="0" i="1" dirty="0">
                    <a:latin typeface="Arial" panose="020B0604020202020204" pitchFamily="34" charset="0"/>
                  </a:rPr>
                  <a:t>Axin1</a:t>
                </a:r>
                <a:r>
                  <a:rPr lang="en-US" altLang="en-US" sz="800" b="0" i="0" baseline="30000" dirty="0">
                    <a:latin typeface="Arial" panose="020B0604020202020204" pitchFamily="34" charset="0"/>
                  </a:rPr>
                  <a:t> </a:t>
                </a:r>
                <a:r>
                  <a:rPr lang="en-US" altLang="en-US" sz="800" b="0" i="0" dirty="0">
                    <a:latin typeface="Arial" panose="020B0604020202020204" pitchFamily="34" charset="0"/>
                  </a:rPr>
                  <a:t>cKO                 Rescued</a:t>
                </a:r>
                <a:endParaRPr lang="en-US" altLang="en-US" sz="800" b="0" i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Text Box 21"/>
              <p:cNvSpPr txBox="1">
                <a:spLocks noChangeArrowheads="1"/>
              </p:cNvSpPr>
              <p:nvPr/>
            </p:nvSpPr>
            <p:spPr bwMode="auto">
              <a:xfrm>
                <a:off x="1828030" y="2378941"/>
                <a:ext cx="999029" cy="248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8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12-week-old</a:t>
                </a:r>
                <a:endParaRPr lang="en-US" altLang="en-US" sz="8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8" name="Group 22"/>
              <p:cNvGrpSpPr/>
              <p:nvPr/>
            </p:nvGrpSpPr>
            <p:grpSpPr bwMode="auto">
              <a:xfrm>
                <a:off x="1773724" y="644383"/>
                <a:ext cx="1122701" cy="1747740"/>
                <a:chOff x="3276600" y="2152650"/>
                <a:chExt cx="2090635" cy="2463800"/>
              </a:xfrm>
            </p:grpSpPr>
            <p:pic>
              <p:nvPicPr>
                <p:cNvPr id="74" name="Picture 5" descr="PA1BP3M 2920  leg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5764"/>
                <a:stretch>
                  <a:fillRect/>
                </a:stretch>
              </p:blipFill>
              <p:spPr bwMode="auto">
                <a:xfrm>
                  <a:off x="3276600" y="2152650"/>
                  <a:ext cx="1988127" cy="2463800"/>
                </a:xfrm>
                <a:prstGeom prst="rect">
                  <a:avLst/>
                </a:prstGeom>
                <a:noFill/>
                <a:ln w="3175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5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4068748" y="3543296"/>
                  <a:ext cx="435294" cy="184023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225719" y="3735616"/>
                  <a:ext cx="1141516" cy="452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600" b="0" i="0" dirty="0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Fibular defect</a:t>
                  </a:r>
                  <a:endPara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9" name="Group 21"/>
              <p:cNvGrpSpPr/>
              <p:nvPr/>
            </p:nvGrpSpPr>
            <p:grpSpPr bwMode="auto">
              <a:xfrm>
                <a:off x="579010" y="646637"/>
                <a:ext cx="1120523" cy="1921275"/>
                <a:chOff x="955964" y="2147888"/>
                <a:chExt cx="2085686" cy="2708275"/>
              </a:xfrm>
            </p:grpSpPr>
            <p:pic>
              <p:nvPicPr>
                <p:cNvPr id="71" name="Picture 4" descr="PA1BP3M 2914 le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075"/>
                <a:stretch>
                  <a:fillRect/>
                </a:stretch>
              </p:blipFill>
              <p:spPr bwMode="auto">
                <a:xfrm>
                  <a:off x="955964" y="2147888"/>
                  <a:ext cx="2085686" cy="2708275"/>
                </a:xfrm>
                <a:prstGeom prst="rect">
                  <a:avLst/>
                </a:prstGeom>
                <a:noFill/>
                <a:ln w="3175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2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1748369" y="3551685"/>
                  <a:ext cx="424395" cy="201170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868346" y="3749750"/>
                  <a:ext cx="1109020" cy="4527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600" b="0" i="0" dirty="0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Normal fibula</a:t>
                  </a:r>
                  <a:endPara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2924944" y="646975"/>
                <a:ext cx="1226183" cy="1915249"/>
                <a:chOff x="2924944" y="646975"/>
                <a:chExt cx="1226183" cy="1915249"/>
              </a:xfrm>
            </p:grpSpPr>
            <p:pic>
              <p:nvPicPr>
                <p:cNvPr id="77" name="Picture 6" descr="PA1BP3M 2913 16R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3029"/>
                <a:stretch>
                  <a:fillRect/>
                </a:stretch>
              </p:blipFill>
              <p:spPr bwMode="auto">
                <a:xfrm>
                  <a:off x="2924944" y="646975"/>
                  <a:ext cx="1106879" cy="1915249"/>
                </a:xfrm>
                <a:prstGeom prst="rect">
                  <a:avLst/>
                </a:prstGeom>
                <a:noFill/>
                <a:ln w="3175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8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3430733" y="1384718"/>
                  <a:ext cx="248035" cy="146174"/>
                </a:xfrm>
                <a:prstGeom prst="line">
                  <a:avLst/>
                </a:prstGeom>
                <a:noFill/>
                <a:ln w="9525">
                  <a:solidFill>
                    <a:srgbClr val="33FF8F"/>
                  </a:solidFill>
                  <a:rou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525348" y="1535630"/>
                  <a:ext cx="625779" cy="321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600" b="0" i="0" dirty="0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Fibular rescue</a:t>
                  </a:r>
                  <a:endPara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 rot="0">
              <a:off x="1200" y="4440"/>
              <a:ext cx="6096" cy="2621"/>
              <a:chOff x="417874" y="2883403"/>
              <a:chExt cx="5490250" cy="2104947"/>
            </a:xfrm>
          </p:grpSpPr>
          <p:sp>
            <p:nvSpPr>
              <p:cNvPr id="18437" name="TextBox 100"/>
              <p:cNvSpPr txBox="1">
                <a:spLocks noChangeArrowheads="1"/>
              </p:cNvSpPr>
              <p:nvPr/>
            </p:nvSpPr>
            <p:spPr bwMode="auto">
              <a:xfrm>
                <a:off x="2105207" y="3665279"/>
                <a:ext cx="828675" cy="50448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000" b="0">
                    <a:solidFill>
                      <a:srgbClr val="FFFFFF"/>
                    </a:solidFill>
                    <a:ea typeface="宋体" panose="02010600030101010101" pitchFamily="2" charset="-122"/>
                  </a:rPr>
                  <a:t>Axin1</a:t>
                </a:r>
                <a:r>
                  <a:rPr lang="en-US" altLang="zh-CN" sz="1000" b="0" baseline="30000">
                    <a:solidFill>
                      <a:srgbClr val="FFFFFF"/>
                    </a:solidFill>
                    <a:ea typeface="宋体" panose="02010600030101010101" pitchFamily="2" charset="-122"/>
                  </a:rPr>
                  <a:t> </a:t>
                </a:r>
                <a:r>
                  <a:rPr lang="en-US" altLang="zh-CN" sz="1000" b="0" i="0">
                    <a:solidFill>
                      <a:srgbClr val="FFFFFF"/>
                    </a:solidFill>
                    <a:ea typeface="宋体" panose="02010600030101010101" pitchFamily="2" charset="-122"/>
                  </a:rPr>
                  <a:t>KO</a:t>
                </a:r>
                <a:r>
                  <a:rPr lang="en-US" altLang="zh-CN" sz="1000" b="0">
                    <a:solidFill>
                      <a:srgbClr val="FFFFFF"/>
                    </a:solidFill>
                    <a:ea typeface="宋体" panose="02010600030101010101" pitchFamily="2" charset="-122"/>
                  </a:rPr>
                  <a:t>  </a:t>
                </a:r>
                <a:r>
                  <a:rPr lang="en-US" altLang="zh-CN" sz="1000" b="0" i="0">
                    <a:solidFill>
                      <a:srgbClr val="FFFFFF"/>
                    </a:solidFill>
                    <a:ea typeface="宋体" panose="02010600030101010101" pitchFamily="2" charset="-122"/>
                  </a:rPr>
                  <a:t> </a:t>
                </a:r>
                <a:endParaRPr lang="en-US" altLang="zh-CN" sz="1000" b="0" i="0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pic>
            <p:nvPicPr>
              <p:cNvPr id="144" name="Picture 143" descr="rx651.5X4.1.tif"/>
              <p:cNvPicPr>
                <a:picLocks noChangeAspect="1"/>
              </p:cNvPicPr>
              <p:nvPr/>
            </p:nvPicPr>
            <p:blipFill>
              <a:blip r:embed="rId4"/>
              <a:srcRect l="3946" r="19731"/>
              <a:stretch>
                <a:fillRect/>
              </a:stretch>
            </p:blipFill>
            <p:spPr bwMode="auto">
              <a:xfrm>
                <a:off x="2059725" y="3231952"/>
                <a:ext cx="1457222" cy="1472098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45" name="Picture 2" descr="rx665.1X4.3.tif"/>
              <p:cNvPicPr>
                <a:picLocks noChangeAspect="1"/>
              </p:cNvPicPr>
              <p:nvPr/>
            </p:nvPicPr>
            <p:blipFill>
              <a:blip r:embed="rId5"/>
              <a:srcRect l="1973" r="19731"/>
              <a:stretch>
                <a:fillRect/>
              </a:stretch>
            </p:blipFill>
            <p:spPr bwMode="auto">
              <a:xfrm>
                <a:off x="3575488" y="3229543"/>
                <a:ext cx="1555391" cy="1465673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46" name="Picture 145" descr="3.tif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 bwMode="auto">
              <a:xfrm>
                <a:off x="563776" y="3220709"/>
                <a:ext cx="1455421" cy="1484144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147" name="TextBox 11"/>
              <p:cNvSpPr txBox="1">
                <a:spLocks noChangeArrowheads="1"/>
              </p:cNvSpPr>
              <p:nvPr/>
            </p:nvSpPr>
            <p:spPr bwMode="auto">
              <a:xfrm>
                <a:off x="881699" y="2946849"/>
                <a:ext cx="4194241" cy="270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cKO</a:t>
                </a:r>
                <a:r>
                  <a:rPr lang="en-US" altLang="en-US" sz="800" b="0" baseline="30000" dirty="0">
                    <a:ea typeface="Malgun Gothic" panose="020B0503020000020004" pitchFamily="34" charset="-127"/>
                  </a:rPr>
                  <a:t>                                    </a:t>
                </a:r>
                <a:r>
                  <a:rPr lang="en-US" altLang="en-US" sz="800" b="0" i="0" dirty="0" err="1">
                    <a:ea typeface="Malgun Gothic" panose="020B0503020000020004" pitchFamily="34" charset="-127"/>
                  </a:rPr>
                  <a:t>Cre</a:t>
                </a:r>
                <a:r>
                  <a:rPr lang="en-US" altLang="en-US" sz="800" b="0" i="0" baseline="30000" dirty="0">
                    <a:ea typeface="Malgun Gothic" panose="020B0503020000020004" pitchFamily="34" charset="-127"/>
                  </a:rPr>
                  <a:t>-</a:t>
                </a:r>
                <a:r>
                  <a:rPr lang="en-US" altLang="en-US" sz="800" b="0" i="0" dirty="0">
                    <a:ea typeface="Malgun Gothic" panose="020B0503020000020004" pitchFamily="34" charset="-127"/>
                  </a:rPr>
                  <a:t>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                           </a:t>
                </a:r>
                <a:r>
                  <a:rPr lang="en-US" altLang="en-US" sz="8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cKO</a:t>
                </a:r>
                <a:endParaRPr lang="en-US" altLang="en-US" sz="800" b="0" baseline="3000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48" name="TextBox 9"/>
              <p:cNvSpPr txBox="1">
                <a:spLocks noChangeArrowheads="1"/>
              </p:cNvSpPr>
              <p:nvPr/>
            </p:nvSpPr>
            <p:spPr bwMode="auto">
              <a:xfrm>
                <a:off x="897725" y="4715833"/>
                <a:ext cx="4957697" cy="27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0" dirty="0">
                    <a:ea typeface="Malgun Gothic" panose="020B0503020000020004" pitchFamily="34" charset="-127"/>
                  </a:rPr>
                  <a:t>Vehicle                         iCRT14                           </a:t>
                </a:r>
                <a:r>
                  <a:rPr lang="en-US" altLang="en-US" sz="800" b="0" i="0" dirty="0" err="1">
                    <a:ea typeface="Malgun Gothic" panose="020B0503020000020004" pitchFamily="34" charset="-127"/>
                  </a:rPr>
                  <a:t>iCRT14</a:t>
                </a:r>
                <a:endParaRPr lang="en-US" altLang="en-US" sz="8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49" name="TextBox 41"/>
              <p:cNvSpPr txBox="1">
                <a:spLocks noChangeArrowheads="1"/>
              </p:cNvSpPr>
              <p:nvPr/>
            </p:nvSpPr>
            <p:spPr bwMode="auto">
              <a:xfrm>
                <a:off x="710300" y="3468364"/>
                <a:ext cx="370271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50" name="TextBox 44"/>
              <p:cNvSpPr txBox="1">
                <a:spLocks noChangeArrowheads="1"/>
              </p:cNvSpPr>
              <p:nvPr/>
            </p:nvSpPr>
            <p:spPr bwMode="auto">
              <a:xfrm>
                <a:off x="1137041" y="3647091"/>
                <a:ext cx="280510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00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00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4191000" y="4040981"/>
                <a:ext cx="191791" cy="178402"/>
              </a:xfrm>
              <a:prstGeom prst="line">
                <a:avLst/>
              </a:prstGeom>
              <a:noFill/>
              <a:ln w="12700">
                <a:solidFill>
                  <a:srgbClr val="000099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Line 14"/>
              <p:cNvSpPr>
                <a:spLocks noChangeShapeType="1"/>
              </p:cNvSpPr>
              <p:nvPr/>
            </p:nvSpPr>
            <p:spPr bwMode="auto">
              <a:xfrm flipH="1">
                <a:off x="1395454" y="4024618"/>
                <a:ext cx="167869" cy="23802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TextBox 14"/>
              <p:cNvSpPr txBox="1">
                <a:spLocks noChangeArrowheads="1"/>
              </p:cNvSpPr>
              <p:nvPr/>
            </p:nvSpPr>
            <p:spPr bwMode="auto">
              <a:xfrm>
                <a:off x="3629603" y="3723684"/>
                <a:ext cx="769213" cy="38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Fibular rescue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54" name="TextBox 14"/>
              <p:cNvSpPr txBox="1">
                <a:spLocks noChangeArrowheads="1"/>
              </p:cNvSpPr>
              <p:nvPr/>
            </p:nvSpPr>
            <p:spPr bwMode="auto">
              <a:xfrm>
                <a:off x="1437490" y="3653893"/>
                <a:ext cx="706551" cy="38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Fibular defect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55" name="Text Box 12"/>
              <p:cNvSpPr txBox="1">
                <a:spLocks noChangeArrowheads="1"/>
              </p:cNvSpPr>
              <p:nvPr/>
            </p:nvSpPr>
            <p:spPr bwMode="auto">
              <a:xfrm>
                <a:off x="417874" y="2883403"/>
                <a:ext cx="409846" cy="3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 b="1" i="0" dirty="0">
                    <a:ea typeface="Malgun Gothic" panose="020B0503020000020004" pitchFamily="34" charset="-127"/>
                  </a:rPr>
                  <a:t>D</a:t>
                </a:r>
                <a:endParaRPr lang="en-US" altLang="en-US" sz="1000" b="1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56" name="TextBox 44"/>
              <p:cNvSpPr txBox="1">
                <a:spLocks noChangeArrowheads="1"/>
              </p:cNvSpPr>
              <p:nvPr/>
            </p:nvSpPr>
            <p:spPr bwMode="auto">
              <a:xfrm>
                <a:off x="2939722" y="3989787"/>
                <a:ext cx="395183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00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00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57" name="TextBox 41"/>
              <p:cNvSpPr txBox="1">
                <a:spLocks noChangeArrowheads="1"/>
              </p:cNvSpPr>
              <p:nvPr/>
            </p:nvSpPr>
            <p:spPr bwMode="auto">
              <a:xfrm>
                <a:off x="4479146" y="3552904"/>
                <a:ext cx="434477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58" name="TextBox 41"/>
              <p:cNvSpPr txBox="1">
                <a:spLocks noChangeArrowheads="1"/>
              </p:cNvSpPr>
              <p:nvPr/>
            </p:nvSpPr>
            <p:spPr bwMode="auto">
              <a:xfrm>
                <a:off x="2855310" y="3505369"/>
                <a:ext cx="434073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59" name="TextBox 44"/>
              <p:cNvSpPr txBox="1">
                <a:spLocks noChangeArrowheads="1"/>
              </p:cNvSpPr>
              <p:nvPr/>
            </p:nvSpPr>
            <p:spPr bwMode="auto">
              <a:xfrm>
                <a:off x="4584485" y="4045531"/>
                <a:ext cx="385608" cy="39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00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0000"/>
                  </a:solidFill>
                  <a:ea typeface="Malgun Gothic" panose="020B0503020000020004" pitchFamily="34" charset="-127"/>
                </a:endParaRPr>
              </a:p>
            </p:txBody>
          </p:sp>
          <p:cxnSp>
            <p:nvCxnSpPr>
              <p:cNvPr id="160" name="Straight Connector 159"/>
              <p:cNvCxnSpPr/>
              <p:nvPr/>
            </p:nvCxnSpPr>
            <p:spPr bwMode="auto">
              <a:xfrm>
                <a:off x="3276395" y="4617826"/>
                <a:ext cx="185559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876691" y="4625953"/>
                <a:ext cx="186805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 bwMode="auto">
              <a:xfrm>
                <a:off x="1733386" y="4613763"/>
                <a:ext cx="141972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TextBox 67"/>
              <p:cNvSpPr txBox="1">
                <a:spLocks noChangeArrowheads="1"/>
              </p:cNvSpPr>
              <p:nvPr/>
            </p:nvSpPr>
            <p:spPr bwMode="auto">
              <a:xfrm>
                <a:off x="5077460" y="4453005"/>
                <a:ext cx="806800" cy="330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550" b="0" i="0" dirty="0">
                    <a:ea typeface="Malgun Gothic" panose="020B0503020000020004" pitchFamily="34" charset="-127"/>
                  </a:rPr>
                  <a:t>Scale bars: 200 mm</a:t>
                </a:r>
                <a:endParaRPr lang="en-US" altLang="en-US" sz="55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64" name="TextBox 67"/>
              <p:cNvSpPr txBox="1">
                <a:spLocks noChangeArrowheads="1"/>
              </p:cNvSpPr>
              <p:nvPr/>
            </p:nvSpPr>
            <p:spPr bwMode="auto">
              <a:xfrm>
                <a:off x="5101322" y="3800370"/>
                <a:ext cx="806802" cy="38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/>
                  <a:t>E18.5 embryos</a:t>
                </a:r>
                <a:endParaRPr lang="en-US" altLang="en-US" sz="700" b="0" i="0" dirty="0"/>
              </a:p>
            </p:txBody>
          </p:sp>
          <p:sp>
            <p:nvSpPr>
              <p:cNvPr id="182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2043466" y="3670306"/>
                <a:ext cx="767550" cy="38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Normal fibula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83" name="Line 25"/>
              <p:cNvSpPr>
                <a:spLocks noChangeShapeType="1"/>
              </p:cNvSpPr>
              <p:nvPr/>
            </p:nvSpPr>
            <p:spPr bwMode="auto">
              <a:xfrm>
                <a:off x="2554316" y="3984090"/>
                <a:ext cx="193269" cy="1945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 rot="0">
              <a:off x="5906" y="720"/>
              <a:ext cx="2957" cy="3368"/>
              <a:chOff x="4202799" y="332313"/>
              <a:chExt cx="2414943" cy="2488629"/>
            </a:xfrm>
          </p:grpSpPr>
          <p:pic>
            <p:nvPicPr>
              <p:cNvPr id="18514" name="Picture 4" descr="PA1BP3M2914 2920 2913"/>
              <p:cNvPicPr>
                <a:picLocks noChangeAspect="1" noChangeArrowheads="1"/>
              </p:cNvPicPr>
              <p:nvPr/>
            </p:nvPicPr>
            <p:blipFill>
              <a:blip r:embed="rId7"/>
              <a:srcRect t="3036" b="1149"/>
              <a:stretch>
                <a:fillRect/>
              </a:stretch>
            </p:blipFill>
            <p:spPr bwMode="auto">
              <a:xfrm>
                <a:off x="4313200" y="638780"/>
                <a:ext cx="2304542" cy="193110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</p:pic>
          <p:sp>
            <p:nvSpPr>
              <p:cNvPr id="18515" name="Text Box 7"/>
              <p:cNvSpPr txBox="1">
                <a:spLocks noChangeArrowheads="1"/>
              </p:cNvSpPr>
              <p:nvPr/>
            </p:nvSpPr>
            <p:spPr bwMode="auto">
              <a:xfrm>
                <a:off x="4896494" y="2570217"/>
                <a:ext cx="1137955" cy="25072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800" dirty="0"/>
                  <a:t> </a:t>
                </a:r>
                <a:r>
                  <a:rPr lang="en-US" altLang="zh-CN" sz="800" b="0" i="0" dirty="0"/>
                  <a:t>12-week-old</a:t>
                </a:r>
                <a:r>
                  <a:rPr lang="en-US" altLang="zh-CN" sz="800" dirty="0"/>
                  <a:t> </a:t>
                </a:r>
                <a:endParaRPr lang="en-US" altLang="zh-CN" sz="800" dirty="0"/>
              </a:p>
            </p:txBody>
          </p:sp>
          <p:sp>
            <p:nvSpPr>
              <p:cNvPr id="18516" name="Line 18"/>
              <p:cNvSpPr>
                <a:spLocks noChangeShapeType="1"/>
              </p:cNvSpPr>
              <p:nvPr/>
            </p:nvSpPr>
            <p:spPr bwMode="auto">
              <a:xfrm flipH="1" flipV="1">
                <a:off x="5616564" y="2061594"/>
                <a:ext cx="127182" cy="211121"/>
              </a:xfrm>
              <a:prstGeom prst="line">
                <a:avLst/>
              </a:prstGeom>
              <a:noFill/>
              <a:ln w="12700">
                <a:solidFill>
                  <a:srgbClr val="00FF99"/>
                </a:solidFill>
                <a:round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17" name="Line 18"/>
              <p:cNvSpPr>
                <a:spLocks noChangeShapeType="1"/>
              </p:cNvSpPr>
              <p:nvPr/>
            </p:nvSpPr>
            <p:spPr bwMode="auto">
              <a:xfrm flipH="1" flipV="1">
                <a:off x="5620633" y="1515282"/>
                <a:ext cx="274819" cy="1378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18" name="Line 18"/>
              <p:cNvSpPr>
                <a:spLocks noChangeShapeType="1"/>
              </p:cNvSpPr>
              <p:nvPr/>
            </p:nvSpPr>
            <p:spPr bwMode="auto">
              <a:xfrm flipH="1">
                <a:off x="6090698" y="1103909"/>
                <a:ext cx="194308" cy="166233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19" name="TextBox 192"/>
              <p:cNvSpPr txBox="1">
                <a:spLocks noChangeArrowheads="1"/>
              </p:cNvSpPr>
              <p:nvPr/>
            </p:nvSpPr>
            <p:spPr bwMode="auto">
              <a:xfrm>
                <a:off x="4202799" y="332313"/>
                <a:ext cx="388669" cy="28521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00" b="1" i="0" dirty="0">
                    <a:ea typeface="宋体" panose="02010600030101010101" pitchFamily="2" charset="-122"/>
                  </a:rPr>
                  <a:t>B</a:t>
                </a:r>
                <a:endParaRPr lang="en-US" altLang="zh-CN" sz="1000" b="1" i="0" dirty="0">
                  <a:ea typeface="宋体" panose="02010600030101010101" pitchFamily="2" charset="-122"/>
                </a:endParaRPr>
              </a:p>
            </p:txBody>
          </p:sp>
          <p:sp>
            <p:nvSpPr>
              <p:cNvPr id="18520" name="Line 18"/>
              <p:cNvSpPr>
                <a:spLocks noChangeShapeType="1"/>
              </p:cNvSpPr>
              <p:nvPr/>
            </p:nvSpPr>
            <p:spPr bwMode="auto">
              <a:xfrm flipH="1">
                <a:off x="6177182" y="1745430"/>
                <a:ext cx="194308" cy="195095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TextBox 192"/>
              <p:cNvSpPr txBox="1">
                <a:spLocks noChangeArrowheads="1"/>
              </p:cNvSpPr>
              <p:nvPr/>
            </p:nvSpPr>
            <p:spPr bwMode="auto">
              <a:xfrm>
                <a:off x="4306503" y="1566435"/>
                <a:ext cx="846211" cy="23127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700" b="0" i="1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Axin1</a:t>
                </a:r>
                <a:r>
                  <a:rPr lang="en-US" altLang="zh-CN" sz="700" b="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 c</a:t>
                </a:r>
                <a:r>
                  <a:rPr lang="en-US" altLang="zh-CN" sz="700" b="0" i="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KO</a:t>
                </a:r>
                <a:endParaRPr lang="en-US" altLang="zh-CN" sz="700" b="0" i="0" dirty="0">
                  <a:solidFill>
                    <a:schemeClr val="bg1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07" name="TextBox 192"/>
              <p:cNvSpPr txBox="1">
                <a:spLocks noChangeArrowheads="1"/>
              </p:cNvSpPr>
              <p:nvPr/>
            </p:nvSpPr>
            <p:spPr bwMode="auto">
              <a:xfrm>
                <a:off x="5343394" y="2259615"/>
                <a:ext cx="790430" cy="23281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700" b="0" i="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Rescued</a:t>
                </a:r>
                <a:endParaRPr lang="en-US" altLang="zh-CN" sz="700" b="0" i="0" dirty="0">
                  <a:solidFill>
                    <a:schemeClr val="bg1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TextBox 192"/>
              <p:cNvSpPr txBox="1">
                <a:spLocks noChangeArrowheads="1"/>
              </p:cNvSpPr>
              <p:nvPr/>
            </p:nvSpPr>
            <p:spPr bwMode="auto">
              <a:xfrm>
                <a:off x="4964174" y="867000"/>
                <a:ext cx="476451" cy="23281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700" b="0" i="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Ctrl</a:t>
                </a:r>
                <a:endParaRPr lang="en-US" altLang="zh-CN" sz="700" b="0" i="0" dirty="0">
                  <a:solidFill>
                    <a:schemeClr val="bg1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rot="0">
              <a:off x="7826" y="4440"/>
              <a:ext cx="4786" cy="3567"/>
              <a:chOff x="472152" y="4721737"/>
              <a:chExt cx="3627961" cy="2514118"/>
            </a:xfrm>
          </p:grpSpPr>
          <p:pic>
            <p:nvPicPr>
              <p:cNvPr id="110" name="Picture 109" descr="A picture containing swimming&#10;&#10;Description automatically generated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56" r="26731"/>
              <a:stretch>
                <a:fillRect/>
              </a:stretch>
            </p:blipFill>
            <p:spPr>
              <a:xfrm>
                <a:off x="574852" y="5014913"/>
                <a:ext cx="1072536" cy="1849645"/>
              </a:xfrm>
              <a:prstGeom prst="rect">
                <a:avLst/>
              </a:prstGeom>
            </p:spPr>
          </p:pic>
          <p:pic>
            <p:nvPicPr>
              <p:cNvPr id="111" name="Picture 110" descr="A close up of a logo&#10;&#10;Description automatically generated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06" r="14782"/>
              <a:stretch>
                <a:fillRect/>
              </a:stretch>
            </p:blipFill>
            <p:spPr>
              <a:xfrm>
                <a:off x="2876287" y="5017945"/>
                <a:ext cx="1072536" cy="1846741"/>
              </a:xfrm>
              <a:prstGeom prst="rect">
                <a:avLst/>
              </a:prstGeom>
            </p:spPr>
          </p:pic>
          <p:pic>
            <p:nvPicPr>
              <p:cNvPr id="115" name="Picture 114" descr="A picture containing animal, water, underwater&#10;&#10;Description automatically generated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93" r="25895"/>
              <a:stretch>
                <a:fillRect/>
              </a:stretch>
            </p:blipFill>
            <p:spPr>
              <a:xfrm>
                <a:off x="1733363" y="5017945"/>
                <a:ext cx="1072537" cy="1849448"/>
              </a:xfrm>
              <a:prstGeom prst="rect">
                <a:avLst/>
              </a:prstGeom>
            </p:spPr>
          </p:pic>
          <p:sp>
            <p:nvSpPr>
              <p:cNvPr id="120" name="TextBox 9"/>
              <p:cNvSpPr txBox="1">
                <a:spLocks noChangeArrowheads="1"/>
              </p:cNvSpPr>
              <p:nvPr/>
            </p:nvSpPr>
            <p:spPr bwMode="auto">
              <a:xfrm>
                <a:off x="925010" y="7018133"/>
                <a:ext cx="2922039" cy="21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u"/>
                  <a:defRPr sz="32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u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u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700" b="0" i="0" dirty="0"/>
                  <a:t>4-week-old, </a:t>
                </a:r>
                <a:r>
                  <a:rPr lang="en-US" altLang="zh-CN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iCRT14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(2.5 mg/kg, </a:t>
                </a:r>
                <a:r>
                  <a:rPr lang="en-US" altLang="en-US" sz="700" b="0" i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i.p.</a:t>
                </a:r>
                <a:r>
                  <a:rPr lang="en-US" altLang="en-US" sz="700" b="0" i="0" dirty="0">
                    <a:latin typeface="Arial" panose="020B0604020202020204" pitchFamily="34" charset="0"/>
                    <a:cs typeface="Arial" panose="020B0604020202020204" pitchFamily="34" charset="0"/>
                  </a:rPr>
                  <a:t> injection at E9.5)</a:t>
                </a:r>
                <a:endParaRPr lang="en-US" altLang="en-US" sz="700" b="0" i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24123" y="6864605"/>
                <a:ext cx="3162066" cy="220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0" i="0" dirty="0"/>
                  <a:t>Vehicle                             iCRT14                         </a:t>
                </a:r>
                <a:r>
                  <a:rPr lang="en-US" sz="700" b="0" i="0" dirty="0" err="1"/>
                  <a:t>iCRT14</a:t>
                </a:r>
                <a:endParaRPr lang="en-US" sz="700" b="0" i="0" dirty="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1180986" y="6585641"/>
                <a:ext cx="578582" cy="200974"/>
                <a:chOff x="1138125" y="6629288"/>
                <a:chExt cx="522572" cy="176736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199683" y="6798055"/>
                  <a:ext cx="283837" cy="414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1138125" y="6629288"/>
                  <a:ext cx="522572" cy="1767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0" i="0" dirty="0">
                      <a:solidFill>
                        <a:schemeClr val="bg1"/>
                      </a:solidFill>
                    </a:rPr>
                    <a:t>5 mm</a:t>
                  </a:r>
                  <a:endParaRPr lang="en-US" sz="600" b="0" i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2414818" y="6584728"/>
                <a:ext cx="528407" cy="200974"/>
                <a:chOff x="2252514" y="6628485"/>
                <a:chExt cx="477254" cy="176736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371269" y="6801952"/>
                  <a:ext cx="181085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TextBox 131"/>
                <p:cNvSpPr txBox="1"/>
                <p:nvPr/>
              </p:nvSpPr>
              <p:spPr>
                <a:xfrm>
                  <a:off x="2252514" y="6628485"/>
                  <a:ext cx="477254" cy="1767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0" i="0" dirty="0">
                      <a:solidFill>
                        <a:schemeClr val="bg1"/>
                      </a:solidFill>
                    </a:rPr>
                    <a:t>5 mm</a:t>
                  </a:r>
                  <a:endParaRPr lang="en-US" sz="600" b="0" i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544389" y="6588036"/>
                <a:ext cx="555724" cy="200974"/>
                <a:chOff x="3272739" y="6631394"/>
                <a:chExt cx="501927" cy="176736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3390444" y="6801951"/>
                  <a:ext cx="181085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TextBox 132"/>
                <p:cNvSpPr txBox="1"/>
                <p:nvPr/>
              </p:nvSpPr>
              <p:spPr>
                <a:xfrm>
                  <a:off x="3272739" y="6631394"/>
                  <a:ext cx="501927" cy="1767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0" i="0" dirty="0">
                      <a:solidFill>
                        <a:schemeClr val="bg1"/>
                      </a:solidFill>
                    </a:rPr>
                    <a:t>5 mm</a:t>
                  </a:r>
                  <a:endParaRPr lang="en-US" sz="600" b="0" i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37" name="TextBox 11"/>
              <p:cNvSpPr txBox="1">
                <a:spLocks noChangeArrowheads="1"/>
              </p:cNvSpPr>
              <p:nvPr/>
            </p:nvSpPr>
            <p:spPr bwMode="auto">
              <a:xfrm>
                <a:off x="771251" y="4779297"/>
                <a:ext cx="3103301" cy="237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cKO</a:t>
                </a:r>
                <a:r>
                  <a:rPr lang="en-US" altLang="en-US" sz="800" b="0" baseline="30000" dirty="0">
                    <a:ea typeface="Malgun Gothic" panose="020B0503020000020004" pitchFamily="34" charset="-127"/>
                  </a:rPr>
                  <a:t>                                </a:t>
                </a:r>
                <a:r>
                  <a:rPr lang="en-US" altLang="en-US" sz="800" b="0" i="0" dirty="0" err="1">
                    <a:ea typeface="Malgun Gothic" panose="020B0503020000020004" pitchFamily="34" charset="-127"/>
                  </a:rPr>
                  <a:t>Cre</a:t>
                </a:r>
                <a:r>
                  <a:rPr lang="en-US" altLang="en-US" sz="800" b="0" i="0" baseline="30000" dirty="0">
                    <a:ea typeface="Malgun Gothic" panose="020B0503020000020004" pitchFamily="34" charset="-127"/>
                  </a:rPr>
                  <a:t>-</a:t>
                </a:r>
                <a:r>
                  <a:rPr lang="en-US" altLang="en-US" sz="800" b="0" i="0" dirty="0">
                    <a:ea typeface="Malgun Gothic" panose="020B0503020000020004" pitchFamily="34" charset="-127"/>
                  </a:rPr>
                  <a:t>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                     </a:t>
                </a:r>
                <a:r>
                  <a:rPr lang="en-US" altLang="en-US" sz="8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cKO</a:t>
                </a:r>
                <a:endParaRPr lang="en-US" altLang="en-US" sz="800" b="0" baseline="3000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38" name="Text Box 12"/>
              <p:cNvSpPr txBox="1">
                <a:spLocks noChangeArrowheads="1"/>
              </p:cNvSpPr>
              <p:nvPr/>
            </p:nvSpPr>
            <p:spPr bwMode="auto">
              <a:xfrm>
                <a:off x="472152" y="4721737"/>
                <a:ext cx="346399" cy="272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 b="1" i="0" dirty="0">
                    <a:ea typeface="Malgun Gothic" panose="020B0503020000020004" pitchFamily="34" charset="-127"/>
                  </a:rPr>
                  <a:t>E</a:t>
                </a:r>
                <a:endParaRPr lang="en-US" altLang="en-US" sz="1000" b="1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29" name="Line 16"/>
              <p:cNvSpPr>
                <a:spLocks noChangeShapeType="1"/>
              </p:cNvSpPr>
              <p:nvPr/>
            </p:nvSpPr>
            <p:spPr bwMode="auto">
              <a:xfrm flipH="1">
                <a:off x="1274892" y="6012822"/>
                <a:ext cx="100152" cy="219309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Text Box 6"/>
              <p:cNvSpPr txBox="1">
                <a:spLocks noChangeArrowheads="1"/>
              </p:cNvSpPr>
              <p:nvPr/>
            </p:nvSpPr>
            <p:spPr bwMode="auto">
              <a:xfrm>
                <a:off x="3489936" y="5569721"/>
                <a:ext cx="555724" cy="30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rescue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Line 16"/>
              <p:cNvSpPr>
                <a:spLocks noChangeShapeType="1"/>
              </p:cNvSpPr>
              <p:nvPr/>
            </p:nvSpPr>
            <p:spPr bwMode="auto">
              <a:xfrm flipH="1">
                <a:off x="3489936" y="5862016"/>
                <a:ext cx="206134" cy="138038"/>
              </a:xfrm>
              <a:prstGeom prst="line">
                <a:avLst/>
              </a:prstGeom>
              <a:noFill/>
              <a:ln w="9525">
                <a:solidFill>
                  <a:srgbClr val="33FF8F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Text Box 6"/>
              <p:cNvSpPr txBox="1">
                <a:spLocks noChangeArrowheads="1"/>
              </p:cNvSpPr>
              <p:nvPr/>
            </p:nvSpPr>
            <p:spPr bwMode="auto">
              <a:xfrm>
                <a:off x="1121602" y="5694627"/>
                <a:ext cx="585822" cy="30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600" b="0" i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Fibular defect</a:t>
                </a:r>
                <a:endParaRPr lang="en-US" altLang="en-US" sz="600" b="0" i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9360" y="1009"/>
              <a:ext cx="3944" cy="3077"/>
              <a:chOff x="9360" y="1009"/>
              <a:chExt cx="3944" cy="3077"/>
            </a:xfrm>
          </p:grpSpPr>
          <p:grpSp>
            <p:nvGrpSpPr>
              <p:cNvPr id="12" name="Group 2"/>
              <p:cNvGrpSpPr/>
              <p:nvPr/>
            </p:nvGrpSpPr>
            <p:grpSpPr>
              <a:xfrm rot="0">
                <a:off x="10320" y="1009"/>
                <a:ext cx="2984" cy="580"/>
                <a:chOff x="7158716" y="1028212"/>
                <a:chExt cx="2437424" cy="427007"/>
              </a:xfrm>
            </p:grpSpPr>
            <p:sp>
              <p:nvSpPr>
                <p:cNvPr id="1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7246934" y="1028212"/>
                  <a:ext cx="2349206" cy="4270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600" b="0" i="0" dirty="0">
                      <a:ea typeface="宋体" panose="02010600030101010101" pitchFamily="2" charset="-122"/>
                    </a:rPr>
                    <a:t>Ctrl: (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Axin1</a:t>
                  </a:r>
                  <a:r>
                    <a:rPr lang="en-US" altLang="zh-CN" sz="600" b="0" i="1" baseline="50000" dirty="0">
                      <a:ea typeface="宋体" panose="02010600030101010101" pitchFamily="2" charset="-122"/>
                    </a:rPr>
                    <a:t>flox/wt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; </a:t>
                  </a:r>
                  <a:r>
                    <a:rPr lang="el-GR" altLang="zh-CN" sz="600" b="0" i="1" dirty="0">
                      <a:ea typeface="宋体" panose="02010600030101010101" pitchFamily="2" charset="-122"/>
                    </a:rPr>
                    <a:t>β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600" b="0" i="1" dirty="0" err="1">
                      <a:ea typeface="宋体" panose="02010600030101010101" pitchFamily="2" charset="-122"/>
                    </a:rPr>
                    <a:t>catenin</a:t>
                  </a:r>
                  <a:r>
                    <a:rPr lang="en-US" altLang="zh-CN" sz="600" b="0" i="1" baseline="50000" dirty="0" err="1">
                      <a:ea typeface="宋体" panose="02010600030101010101" pitchFamily="2" charset="-122"/>
                    </a:rPr>
                    <a:t>flox</a:t>
                  </a:r>
                  <a:r>
                    <a:rPr lang="en-US" altLang="zh-CN" sz="600" b="0" i="1" baseline="50000" dirty="0">
                      <a:ea typeface="宋体" panose="02010600030101010101" pitchFamily="2" charset="-122"/>
                    </a:rPr>
                    <a:t>/wt</a:t>
                  </a:r>
                  <a:r>
                    <a:rPr lang="en-US" altLang="zh-CN" sz="600" i="1" dirty="0">
                      <a:ea typeface="宋体" panose="02010600030101010101" pitchFamily="2" charset="-122"/>
                    </a:rPr>
                    <a:t>; Prrx1-Cre</a:t>
                  </a:r>
                  <a:r>
                    <a:rPr lang="en-US" altLang="zh-CN" sz="600" dirty="0">
                      <a:ea typeface="宋体" panose="02010600030101010101" pitchFamily="2" charset="-122"/>
                    </a:rPr>
                    <a:t>)</a:t>
                  </a:r>
                  <a:r>
                    <a:rPr lang="en-US" altLang="zh-CN" sz="600" b="0" dirty="0">
                      <a:ea typeface="宋体" panose="02010600030101010101" pitchFamily="2" charset="-122"/>
                    </a:rPr>
                    <a:t>                            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Axin1</a:t>
                  </a:r>
                  <a:r>
                    <a:rPr lang="en-US" altLang="zh-CN" sz="600" b="0" dirty="0">
                      <a:ea typeface="宋体" panose="02010600030101010101" pitchFamily="2" charset="-122"/>
                    </a:rPr>
                    <a:t> c</a:t>
                  </a:r>
                  <a:r>
                    <a:rPr lang="en-US" altLang="zh-CN" sz="600" b="0" i="0" dirty="0">
                      <a:ea typeface="宋体" panose="02010600030101010101" pitchFamily="2" charset="-122"/>
                    </a:rPr>
                    <a:t>KO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 </a:t>
                  </a:r>
                  <a:r>
                    <a:rPr lang="en-US" altLang="zh-CN" sz="600" b="0" dirty="0">
                      <a:ea typeface="宋体" panose="02010600030101010101" pitchFamily="2" charset="-122"/>
                    </a:rPr>
                    <a:t>                                                      </a:t>
                  </a:r>
                  <a:r>
                    <a:rPr lang="en-US" altLang="zh-CN" sz="600" b="0" i="0" dirty="0">
                      <a:ea typeface="宋体" panose="02010600030101010101" pitchFamily="2" charset="-122"/>
                    </a:rPr>
                    <a:t>Rescue: (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Axin1</a:t>
                  </a:r>
                  <a:r>
                    <a:rPr lang="en-US" altLang="zh-CN" sz="600" b="0" i="1" baseline="50000" dirty="0">
                      <a:ea typeface="宋体" panose="02010600030101010101" pitchFamily="2" charset="-122"/>
                    </a:rPr>
                    <a:t>flox/</a:t>
                  </a:r>
                  <a:r>
                    <a:rPr lang="en-US" altLang="zh-CN" sz="600" b="0" i="1" baseline="50000" dirty="0" err="1">
                      <a:ea typeface="宋体" panose="02010600030101010101" pitchFamily="2" charset="-122"/>
                    </a:rPr>
                    <a:t>flox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; </a:t>
                  </a:r>
                  <a:r>
                    <a:rPr lang="el-GR" altLang="zh-CN" sz="600" b="0" i="1" dirty="0">
                      <a:ea typeface="宋体" panose="02010600030101010101" pitchFamily="2" charset="-122"/>
                    </a:rPr>
                    <a:t>β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600" b="0" i="1" dirty="0" err="1">
                      <a:ea typeface="宋体" panose="02010600030101010101" pitchFamily="2" charset="-122"/>
                    </a:rPr>
                    <a:t>catenin</a:t>
                  </a:r>
                  <a:r>
                    <a:rPr lang="en-US" altLang="zh-CN" sz="600" b="0" i="1" baseline="50000" dirty="0" err="1">
                      <a:ea typeface="宋体" panose="02010600030101010101" pitchFamily="2" charset="-122"/>
                    </a:rPr>
                    <a:t>flox</a:t>
                  </a:r>
                  <a:r>
                    <a:rPr lang="en-US" altLang="zh-CN" sz="600" b="0" i="1" baseline="50000" dirty="0">
                      <a:ea typeface="宋体" panose="02010600030101010101" pitchFamily="2" charset="-122"/>
                    </a:rPr>
                    <a:t>/wt</a:t>
                  </a:r>
                  <a:r>
                    <a:rPr lang="en-US" altLang="zh-CN" sz="600" i="1" dirty="0">
                      <a:ea typeface="宋体" panose="02010600030101010101" pitchFamily="2" charset="-122"/>
                    </a:rPr>
                    <a:t>; </a:t>
                  </a:r>
                  <a:r>
                    <a:rPr lang="en-US" altLang="zh-CN" sz="600" b="0" i="1" dirty="0">
                      <a:ea typeface="宋体" panose="02010600030101010101" pitchFamily="2" charset="-122"/>
                    </a:rPr>
                    <a:t>Prrx1-Cre</a:t>
                  </a:r>
                  <a:r>
                    <a:rPr lang="en-US" altLang="zh-CN" sz="600" b="0" dirty="0">
                      <a:ea typeface="宋体" panose="02010600030101010101" pitchFamily="2" charset="-122"/>
                    </a:rPr>
                    <a:t>)</a:t>
                  </a:r>
                  <a:endParaRPr lang="en-US" altLang="zh-CN" sz="600" b="0" dirty="0">
                    <a:ea typeface="宋体" panose="02010600030101010101" pitchFamily="2" charset="-122"/>
                  </a:endParaRPr>
                </a:p>
              </p:txBody>
            </p:sp>
            <p:grpSp>
              <p:nvGrpSpPr>
                <p:cNvPr id="16" name="Group 1"/>
                <p:cNvGrpSpPr/>
                <p:nvPr/>
              </p:nvGrpSpPr>
              <p:grpSpPr>
                <a:xfrm>
                  <a:off x="7158716" y="1095374"/>
                  <a:ext cx="139812" cy="284563"/>
                  <a:chOff x="6373741" y="4138613"/>
                  <a:chExt cx="217560" cy="388492"/>
                </a:xfrm>
              </p:grpSpPr>
              <p:sp>
                <p:nvSpPr>
                  <p:cNvPr id="1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6373741" y="4138613"/>
                    <a:ext cx="217560" cy="112267"/>
                  </a:xfrm>
                  <a:prstGeom prst="rect">
                    <a:avLst/>
                  </a:prstGeom>
                  <a:solidFill>
                    <a:srgbClr val="33CC33"/>
                  </a:solidFill>
                  <a:ln w="12700">
                    <a:noFill/>
                    <a:miter lim="800000"/>
                    <a:tailEnd type="none" w="lg" len="lg"/>
                  </a:ln>
                </p:spPr>
                <p:txBody>
                  <a:bodyPr wrap="none" anchor="ctr"/>
                  <a:p>
                    <a:endParaRPr lang="zh-CN" altLang="en-US" sz="1800" b="0" i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6373741" y="4276311"/>
                    <a:ext cx="212268" cy="120611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>
                    <a:noFill/>
                    <a:miter lim="800000"/>
                    <a:tailEnd type="none" w="lg" len="lg"/>
                  </a:ln>
                </p:spPr>
                <p:txBody>
                  <a:bodyPr wrap="none" anchor="ctr"/>
                  <a:p>
                    <a:endParaRPr lang="zh-CN" altLang="en-US" sz="1800" b="0" i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6373741" y="4414838"/>
                    <a:ext cx="217560" cy="112267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noFill/>
                    <a:miter lim="800000"/>
                    <a:tailEnd type="none" w="lg" len="lg"/>
                  </a:ln>
                </p:spPr>
                <p:txBody>
                  <a:bodyPr wrap="none" anchor="ctr"/>
                  <a:p>
                    <a:endParaRPr lang="zh-CN" altLang="en-US" sz="1800" b="0" i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272" name="Rectangle 25"/>
              <p:cNvSpPr>
                <a:spLocks noChangeArrowheads="1"/>
              </p:cNvSpPr>
              <p:nvPr/>
            </p:nvSpPr>
            <p:spPr bwMode="auto">
              <a:xfrm>
                <a:off x="10217" y="3749"/>
                <a:ext cx="1217" cy="33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800" b="0" i="0" dirty="0"/>
                  <a:t>8-week-old</a:t>
                </a:r>
                <a:endParaRPr lang="en-US" altLang="en-US" sz="800" b="0" dirty="0"/>
              </a:p>
            </p:txBody>
          </p:sp>
          <p:sp>
            <p:nvSpPr>
              <p:cNvPr id="283" name="Text Box 49"/>
              <p:cNvSpPr txBox="1">
                <a:spLocks noChangeArrowheads="1"/>
              </p:cNvSpPr>
              <p:nvPr/>
            </p:nvSpPr>
            <p:spPr bwMode="auto">
              <a:xfrm rot="16200000">
                <a:off x="8385" y="2679"/>
                <a:ext cx="2286" cy="337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b="0" i="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Bone Volume (%, BV/TV)</a:t>
                </a:r>
                <a:endParaRPr lang="en-US" altLang="zh-CN" b="0" i="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7" name="Text Box 28"/>
              <p:cNvSpPr txBox="1">
                <a:spLocks noChangeArrowheads="1"/>
              </p:cNvSpPr>
              <p:nvPr/>
            </p:nvSpPr>
            <p:spPr bwMode="auto">
              <a:xfrm>
                <a:off x="10541" y="1587"/>
                <a:ext cx="568" cy="313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700" b="0" i="0" dirty="0">
                    <a:ea typeface="宋体" panose="02010600030101010101" pitchFamily="2" charset="-122"/>
                  </a:rPr>
                  <a:t>92%</a:t>
                </a:r>
                <a:endParaRPr lang="en-US" altLang="zh-CN" sz="700" b="0" i="0" dirty="0">
                  <a:ea typeface="宋体" panose="02010600030101010101" pitchFamily="2" charset="-122"/>
                </a:endParaRPr>
              </a:p>
            </p:txBody>
          </p:sp>
          <p:sp>
            <p:nvSpPr>
              <p:cNvPr id="282" name="Text Box 42"/>
              <p:cNvSpPr txBox="1">
                <a:spLocks noChangeArrowheads="1"/>
              </p:cNvSpPr>
              <p:nvPr/>
            </p:nvSpPr>
            <p:spPr bwMode="auto">
              <a:xfrm>
                <a:off x="10605" y="1728"/>
                <a:ext cx="397" cy="386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1000" b="0" i="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*</a:t>
                </a:r>
                <a:endParaRPr lang="en-US" altLang="zh-CN" sz="1000" b="0" i="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4" name="Text Box 28"/>
              <p:cNvSpPr txBox="1">
                <a:spLocks noChangeArrowheads="1"/>
              </p:cNvSpPr>
              <p:nvPr/>
            </p:nvSpPr>
            <p:spPr bwMode="auto">
              <a:xfrm>
                <a:off x="10164" y="2871"/>
                <a:ext cx="605" cy="313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700" b="0" i="0" dirty="0">
                    <a:ea typeface="宋体" panose="02010600030101010101" pitchFamily="2" charset="-122"/>
                  </a:rPr>
                  <a:t>23%</a:t>
                </a:r>
                <a:endParaRPr lang="en-US" altLang="zh-CN" sz="700" b="0" i="0" dirty="0">
                  <a:ea typeface="宋体" panose="02010600030101010101" pitchFamily="2" charset="-122"/>
                </a:endParaRPr>
              </a:p>
            </p:txBody>
          </p:sp>
          <p:sp>
            <p:nvSpPr>
              <p:cNvPr id="285" name="Text Box 28"/>
              <p:cNvSpPr txBox="1">
                <a:spLocks noChangeArrowheads="1"/>
              </p:cNvSpPr>
              <p:nvPr/>
            </p:nvSpPr>
            <p:spPr bwMode="auto">
              <a:xfrm>
                <a:off x="10864" y="1954"/>
                <a:ext cx="654" cy="313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700" b="0" i="0" dirty="0">
                    <a:ea typeface="宋体" panose="02010600030101010101" pitchFamily="2" charset="-122"/>
                  </a:rPr>
                  <a:t>71%</a:t>
                </a:r>
                <a:endParaRPr lang="en-US" altLang="zh-CN" sz="700" b="0" i="0" dirty="0">
                  <a:ea typeface="宋体" panose="02010600030101010101" pitchFamily="2" charset="-122"/>
                </a:endParaRPr>
              </a:p>
            </p:txBody>
          </p:sp>
          <p:sp>
            <p:nvSpPr>
              <p:cNvPr id="286" name="Text Box 42"/>
              <p:cNvSpPr txBox="1">
                <a:spLocks noChangeArrowheads="1"/>
              </p:cNvSpPr>
              <p:nvPr/>
            </p:nvSpPr>
            <p:spPr bwMode="auto">
              <a:xfrm>
                <a:off x="10959" y="2088"/>
                <a:ext cx="441" cy="386"/>
              </a:xfrm>
              <a:prstGeom prst="rect">
                <a:avLst/>
              </a:prstGeom>
              <a:noFill/>
              <a:ln w="12700">
                <a:noFill/>
                <a:miter lim="800000"/>
                <a:tailEnd type="none" w="lg" len="lg"/>
              </a:ln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1000" b="0" i="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*</a:t>
                </a:r>
                <a:endParaRPr lang="en-US" altLang="zh-CN" sz="1000" b="0" i="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8" name="Rectangle 148"/>
              <p:cNvSpPr>
                <a:spLocks noChangeArrowheads="1"/>
              </p:cNvSpPr>
              <p:nvPr/>
            </p:nvSpPr>
            <p:spPr bwMode="auto">
              <a:xfrm>
                <a:off x="11040" y="2455"/>
                <a:ext cx="265" cy="128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01" name="Rectangle 151"/>
              <p:cNvSpPr>
                <a:spLocks noChangeArrowheads="1"/>
              </p:cNvSpPr>
              <p:nvPr/>
            </p:nvSpPr>
            <p:spPr bwMode="auto">
              <a:xfrm>
                <a:off x="10680" y="2071"/>
                <a:ext cx="265" cy="1667"/>
              </a:xfrm>
              <a:prstGeom prst="rect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04" name="Rectangle 154"/>
              <p:cNvSpPr>
                <a:spLocks noChangeArrowheads="1"/>
              </p:cNvSpPr>
              <p:nvPr/>
            </p:nvSpPr>
            <p:spPr bwMode="auto">
              <a:xfrm>
                <a:off x="10324" y="3332"/>
                <a:ext cx="263" cy="406"/>
              </a:xfrm>
              <a:prstGeom prst="rect">
                <a:avLst/>
              </a:prstGeom>
              <a:solidFill>
                <a:srgbClr val="00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08" name="Line 158"/>
              <p:cNvSpPr>
                <a:spLocks noChangeShapeType="1"/>
              </p:cNvSpPr>
              <p:nvPr/>
            </p:nvSpPr>
            <p:spPr bwMode="auto">
              <a:xfrm>
                <a:off x="10007" y="3739"/>
                <a:ext cx="1530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09" name="Rectangle 159"/>
              <p:cNvSpPr>
                <a:spLocks noChangeArrowheads="1"/>
              </p:cNvSpPr>
              <p:nvPr/>
            </p:nvSpPr>
            <p:spPr bwMode="auto">
              <a:xfrm>
                <a:off x="9843" y="3665"/>
                <a:ext cx="7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" name="Rectangle 160"/>
              <p:cNvSpPr>
                <a:spLocks noChangeArrowheads="1"/>
              </p:cNvSpPr>
              <p:nvPr/>
            </p:nvSpPr>
            <p:spPr bwMode="auto">
              <a:xfrm>
                <a:off x="9748" y="3207"/>
                <a:ext cx="15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1" name="Rectangle 161"/>
              <p:cNvSpPr>
                <a:spLocks noChangeArrowheads="1"/>
              </p:cNvSpPr>
              <p:nvPr/>
            </p:nvSpPr>
            <p:spPr bwMode="auto">
              <a:xfrm>
                <a:off x="9748" y="2751"/>
                <a:ext cx="15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2" name="Rectangle 162"/>
              <p:cNvSpPr>
                <a:spLocks noChangeArrowheads="1"/>
              </p:cNvSpPr>
              <p:nvPr/>
            </p:nvSpPr>
            <p:spPr bwMode="auto">
              <a:xfrm>
                <a:off x="9748" y="2293"/>
                <a:ext cx="159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75</a:t>
                </a:r>
                <a:endParaRPr kumimoji="0" lang="zh-CN" altLang="zh-CN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3" name="Rectangle 163"/>
              <p:cNvSpPr>
                <a:spLocks noChangeArrowheads="1"/>
              </p:cNvSpPr>
              <p:nvPr/>
            </p:nvSpPr>
            <p:spPr bwMode="auto">
              <a:xfrm>
                <a:off x="9653" y="1837"/>
                <a:ext cx="238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zh-CN" altLang="zh-CN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4" name="Freeform 164"/>
              <p:cNvSpPr>
                <a:spLocks noEditPoints="1"/>
              </p:cNvSpPr>
              <p:nvPr/>
            </p:nvSpPr>
            <p:spPr bwMode="auto">
              <a:xfrm>
                <a:off x="10011" y="1907"/>
                <a:ext cx="91" cy="1836"/>
              </a:xfrm>
              <a:custGeom>
                <a:avLst/>
                <a:gdLst>
                  <a:gd name="T0" fmla="*/ 0 w 46"/>
                  <a:gd name="T1" fmla="*/ 1163 h 1163"/>
                  <a:gd name="T2" fmla="*/ 0 w 46"/>
                  <a:gd name="T3" fmla="*/ 0 h 1163"/>
                  <a:gd name="T4" fmla="*/ 0 w 46"/>
                  <a:gd name="T5" fmla="*/ 1160 h 1163"/>
                  <a:gd name="T6" fmla="*/ 46 w 46"/>
                  <a:gd name="T7" fmla="*/ 1160 h 1163"/>
                  <a:gd name="T8" fmla="*/ 0 w 46"/>
                  <a:gd name="T9" fmla="*/ 871 h 1163"/>
                  <a:gd name="T10" fmla="*/ 46 w 46"/>
                  <a:gd name="T11" fmla="*/ 871 h 1163"/>
                  <a:gd name="T12" fmla="*/ 0 w 46"/>
                  <a:gd name="T13" fmla="*/ 581 h 1163"/>
                  <a:gd name="T14" fmla="*/ 46 w 46"/>
                  <a:gd name="T15" fmla="*/ 581 h 1163"/>
                  <a:gd name="T16" fmla="*/ 0 w 46"/>
                  <a:gd name="T17" fmla="*/ 292 h 1163"/>
                  <a:gd name="T18" fmla="*/ 46 w 46"/>
                  <a:gd name="T19" fmla="*/ 292 h 1163"/>
                  <a:gd name="T20" fmla="*/ 0 w 46"/>
                  <a:gd name="T21" fmla="*/ 2 h 1163"/>
                  <a:gd name="T22" fmla="*/ 46 w 46"/>
                  <a:gd name="T23" fmla="*/ 2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1163">
                    <a:moveTo>
                      <a:pt x="0" y="1163"/>
                    </a:moveTo>
                    <a:lnTo>
                      <a:pt x="0" y="0"/>
                    </a:lnTo>
                    <a:moveTo>
                      <a:pt x="0" y="1160"/>
                    </a:moveTo>
                    <a:lnTo>
                      <a:pt x="46" y="1160"/>
                    </a:lnTo>
                    <a:moveTo>
                      <a:pt x="0" y="871"/>
                    </a:moveTo>
                    <a:lnTo>
                      <a:pt x="46" y="871"/>
                    </a:lnTo>
                    <a:moveTo>
                      <a:pt x="0" y="581"/>
                    </a:moveTo>
                    <a:lnTo>
                      <a:pt x="46" y="581"/>
                    </a:lnTo>
                    <a:moveTo>
                      <a:pt x="0" y="292"/>
                    </a:moveTo>
                    <a:lnTo>
                      <a:pt x="46" y="292"/>
                    </a:lnTo>
                    <a:moveTo>
                      <a:pt x="0" y="2"/>
                    </a:moveTo>
                    <a:lnTo>
                      <a:pt x="46" y="2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15" name="Oval 165"/>
              <p:cNvSpPr>
                <a:spLocks noChangeArrowheads="1"/>
              </p:cNvSpPr>
              <p:nvPr/>
            </p:nvSpPr>
            <p:spPr bwMode="auto">
              <a:xfrm>
                <a:off x="11252" y="2449"/>
                <a:ext cx="67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16" name="Oval 166"/>
              <p:cNvSpPr>
                <a:spLocks noChangeArrowheads="1"/>
              </p:cNvSpPr>
              <p:nvPr/>
            </p:nvSpPr>
            <p:spPr bwMode="auto">
              <a:xfrm>
                <a:off x="11137" y="2414"/>
                <a:ext cx="69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17" name="Oval 167"/>
              <p:cNvSpPr>
                <a:spLocks noChangeArrowheads="1"/>
              </p:cNvSpPr>
              <p:nvPr/>
            </p:nvSpPr>
            <p:spPr bwMode="auto">
              <a:xfrm>
                <a:off x="11022" y="2469"/>
                <a:ext cx="69" cy="54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18" name="Oval 168"/>
              <p:cNvSpPr>
                <a:spLocks noChangeArrowheads="1"/>
              </p:cNvSpPr>
              <p:nvPr/>
            </p:nvSpPr>
            <p:spPr bwMode="auto">
              <a:xfrm>
                <a:off x="11137" y="2322"/>
                <a:ext cx="69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19" name="Oval 169"/>
              <p:cNvSpPr>
                <a:spLocks noChangeArrowheads="1"/>
              </p:cNvSpPr>
              <p:nvPr/>
            </p:nvSpPr>
            <p:spPr bwMode="auto">
              <a:xfrm>
                <a:off x="10779" y="2120"/>
                <a:ext cx="67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0" name="Oval 170"/>
              <p:cNvSpPr>
                <a:spLocks noChangeArrowheads="1"/>
              </p:cNvSpPr>
              <p:nvPr/>
            </p:nvSpPr>
            <p:spPr bwMode="auto">
              <a:xfrm>
                <a:off x="10892" y="1992"/>
                <a:ext cx="67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1" name="Oval 171"/>
              <p:cNvSpPr>
                <a:spLocks noChangeArrowheads="1"/>
              </p:cNvSpPr>
              <p:nvPr/>
            </p:nvSpPr>
            <p:spPr bwMode="auto">
              <a:xfrm>
                <a:off x="10779" y="2029"/>
                <a:ext cx="67" cy="54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2" name="Oval 172"/>
              <p:cNvSpPr>
                <a:spLocks noChangeArrowheads="1"/>
              </p:cNvSpPr>
              <p:nvPr/>
            </p:nvSpPr>
            <p:spPr bwMode="auto">
              <a:xfrm>
                <a:off x="10665" y="1975"/>
                <a:ext cx="67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3" name="Oval 173"/>
              <p:cNvSpPr>
                <a:spLocks noChangeArrowheads="1"/>
              </p:cNvSpPr>
              <p:nvPr/>
            </p:nvSpPr>
            <p:spPr bwMode="auto">
              <a:xfrm>
                <a:off x="10421" y="3200"/>
                <a:ext cx="67" cy="54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4" name="Oval 174"/>
              <p:cNvSpPr>
                <a:spLocks noChangeArrowheads="1"/>
              </p:cNvSpPr>
              <p:nvPr/>
            </p:nvSpPr>
            <p:spPr bwMode="auto">
              <a:xfrm>
                <a:off x="10421" y="3364"/>
                <a:ext cx="67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5" name="Oval 175"/>
              <p:cNvSpPr>
                <a:spLocks noChangeArrowheads="1"/>
              </p:cNvSpPr>
              <p:nvPr/>
            </p:nvSpPr>
            <p:spPr bwMode="auto">
              <a:xfrm>
                <a:off x="10489" y="3309"/>
                <a:ext cx="69" cy="55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sp>
            <p:nvSpPr>
              <p:cNvPr id="426" name="Oval 176"/>
              <p:cNvSpPr>
                <a:spLocks noChangeArrowheads="1"/>
              </p:cNvSpPr>
              <p:nvPr/>
            </p:nvSpPr>
            <p:spPr bwMode="auto">
              <a:xfrm>
                <a:off x="10352" y="3292"/>
                <a:ext cx="69" cy="54"/>
              </a:xfrm>
              <a:prstGeom prst="ellipse">
                <a:avLst/>
              </a:prstGeom>
              <a:solidFill>
                <a:schemeClr val="tx1"/>
              </a:solidFill>
              <a:ln w="9525" cap="flat">
                <a:solidFill>
                  <a:schemeClr val="tx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700"/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11113" y="2377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1113" y="2505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1178" y="2377"/>
                <a:ext cx="2" cy="134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0737" y="1999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0737" y="2127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10802" y="1999"/>
                <a:ext cx="2" cy="134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0390" y="3252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0390" y="3380"/>
                <a:ext cx="133" cy="0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0455" y="3252"/>
                <a:ext cx="2" cy="134"/>
              </a:xfrm>
              <a:prstGeom prst="lin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 Box 12"/>
              <p:cNvSpPr txBox="1">
                <a:spLocks noChangeArrowheads="1"/>
              </p:cNvSpPr>
              <p:nvPr/>
            </p:nvSpPr>
            <p:spPr bwMode="auto">
              <a:xfrm rot="10800000" flipV="1">
                <a:off x="9842" y="1409"/>
                <a:ext cx="322" cy="38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000" b="1" i="0" dirty="0">
                    <a:ea typeface="宋体" panose="02010600030101010101" pitchFamily="2" charset="-122"/>
                  </a:rPr>
                  <a:t>C</a:t>
                </a:r>
                <a:endParaRPr lang="en-US" altLang="zh-CN" sz="1000" b="1" i="0" dirty="0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200" y="7373"/>
              <a:ext cx="5071" cy="2596"/>
              <a:chOff x="1200" y="7373"/>
              <a:chExt cx="5071" cy="2596"/>
            </a:xfrm>
          </p:grpSpPr>
          <p:pic>
            <p:nvPicPr>
              <p:cNvPr id="166" name="Picture 5" descr="rx651.5X4.6.tif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5" y="7770"/>
                <a:ext cx="1963" cy="1876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7" name="Picture 6" descr="rx699.14X4.7.tif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0" y="7770"/>
                <a:ext cx="1974" cy="1879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8" name="TextBox 3"/>
              <p:cNvSpPr txBox="1">
                <a:spLocks noChangeArrowheads="1"/>
              </p:cNvSpPr>
              <p:nvPr/>
            </p:nvSpPr>
            <p:spPr bwMode="auto">
              <a:xfrm>
                <a:off x="1894" y="9650"/>
                <a:ext cx="3470" cy="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0" dirty="0"/>
                  <a:t>LGK974                                 </a:t>
                </a:r>
                <a:r>
                  <a:rPr lang="en-US" altLang="en-US" sz="800" b="0" i="0" dirty="0" err="1"/>
                  <a:t>LGK974</a:t>
                </a:r>
                <a:endParaRPr lang="en-US" altLang="en-US" sz="800" b="0" i="0" dirty="0"/>
              </a:p>
            </p:txBody>
          </p:sp>
          <p:sp>
            <p:nvSpPr>
              <p:cNvPr id="169" name="Line 25"/>
              <p:cNvSpPr>
                <a:spLocks noChangeShapeType="1"/>
              </p:cNvSpPr>
              <p:nvPr/>
            </p:nvSpPr>
            <p:spPr bwMode="auto">
              <a:xfrm>
                <a:off x="4002" y="8911"/>
                <a:ext cx="241" cy="2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TextBox 67"/>
              <p:cNvSpPr txBox="1">
                <a:spLocks noChangeArrowheads="1"/>
              </p:cNvSpPr>
              <p:nvPr/>
            </p:nvSpPr>
            <p:spPr bwMode="auto">
              <a:xfrm>
                <a:off x="5334" y="9315"/>
                <a:ext cx="937" cy="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550" b="0" i="0" dirty="0"/>
                  <a:t>Scale bars:  200 </a:t>
                </a:r>
                <a:r>
                  <a:rPr lang="el-GR" altLang="en-US" sz="550" b="0" i="0" dirty="0"/>
                  <a:t>μ</a:t>
                </a:r>
                <a:r>
                  <a:rPr lang="en-US" altLang="en-US" sz="550" b="0" i="0" dirty="0"/>
                  <a:t>m</a:t>
                </a:r>
                <a:endParaRPr lang="en-US" altLang="en-US" sz="550" b="0" i="0" dirty="0"/>
              </a:p>
            </p:txBody>
          </p:sp>
          <p:cxnSp>
            <p:nvCxnSpPr>
              <p:cNvPr id="171" name="Straight Connector 170"/>
              <p:cNvCxnSpPr/>
              <p:nvPr/>
            </p:nvCxnSpPr>
            <p:spPr bwMode="auto">
              <a:xfrm>
                <a:off x="2979" y="9570"/>
                <a:ext cx="261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 bwMode="auto">
              <a:xfrm>
                <a:off x="5064" y="9559"/>
                <a:ext cx="259" cy="0"/>
              </a:xfrm>
              <a:prstGeom prst="line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2180" y="8086"/>
                <a:ext cx="403" cy="4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74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4362" y="7784"/>
                <a:ext cx="43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FF00"/>
                    </a:solidFill>
                    <a:ea typeface="Malgun Gothic" panose="020B0503020000020004" pitchFamily="34" charset="-127"/>
                  </a:rPr>
                  <a:t>F</a:t>
                </a:r>
                <a:endParaRPr lang="en-US" altLang="en-US" sz="1400" b="0" i="0" dirty="0">
                  <a:solidFill>
                    <a:srgbClr val="FFFF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75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2292" y="8673"/>
                <a:ext cx="403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00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00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76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4534" y="8468"/>
                <a:ext cx="359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 b="0" i="0" dirty="0">
                    <a:solidFill>
                      <a:srgbClr val="FF0000"/>
                    </a:solidFill>
                    <a:ea typeface="Malgun Gothic" panose="020B0503020000020004" pitchFamily="34" charset="-127"/>
                  </a:rPr>
                  <a:t>T</a:t>
                </a:r>
                <a:endParaRPr lang="en-US" altLang="en-US" sz="1400" b="0" i="0" dirty="0">
                  <a:solidFill>
                    <a:srgbClr val="FF0000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77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3492" y="8461"/>
                <a:ext cx="890" cy="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Fibular defect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78" name="Text Box 17"/>
              <p:cNvSpPr txBox="1">
                <a:spLocks noChangeArrowheads="1"/>
              </p:cNvSpPr>
              <p:nvPr/>
            </p:nvSpPr>
            <p:spPr bwMode="auto">
              <a:xfrm rot="10800000" flipV="1">
                <a:off x="1295" y="8280"/>
                <a:ext cx="831" cy="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700" b="0" i="0" dirty="0">
                    <a:ea typeface="Malgun Gothic" panose="020B0503020000020004" pitchFamily="34" charset="-127"/>
                  </a:rPr>
                  <a:t>Normal Fibula</a:t>
                </a:r>
                <a:endParaRPr lang="en-US" altLang="en-US" sz="700" b="0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79" name="Line 25"/>
              <p:cNvSpPr>
                <a:spLocks noChangeShapeType="1"/>
              </p:cNvSpPr>
              <p:nvPr/>
            </p:nvSpPr>
            <p:spPr bwMode="auto">
              <a:xfrm>
                <a:off x="1877" y="8671"/>
                <a:ext cx="249" cy="25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Text Box 12"/>
              <p:cNvSpPr txBox="1">
                <a:spLocks noChangeArrowheads="1"/>
              </p:cNvSpPr>
              <p:nvPr/>
            </p:nvSpPr>
            <p:spPr bwMode="auto">
              <a:xfrm>
                <a:off x="1200" y="7373"/>
                <a:ext cx="401" cy="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 b="1" i="0" dirty="0">
                    <a:ea typeface="Malgun Gothic" panose="020B0503020000020004" pitchFamily="34" charset="-127"/>
                  </a:rPr>
                  <a:t>F</a:t>
                </a:r>
                <a:endParaRPr lang="en-US" altLang="en-US" sz="1000" b="1" i="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181" name="TextBox 11"/>
              <p:cNvSpPr txBox="1">
                <a:spLocks noChangeArrowheads="1"/>
              </p:cNvSpPr>
              <p:nvPr/>
            </p:nvSpPr>
            <p:spPr bwMode="auto">
              <a:xfrm>
                <a:off x="2060" y="7454"/>
                <a:ext cx="3084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800" b="0" i="0" dirty="0" err="1">
                    <a:ea typeface="Malgun Gothic" panose="020B0503020000020004" pitchFamily="34" charset="-127"/>
                  </a:rPr>
                  <a:t>Cre</a:t>
                </a:r>
                <a:r>
                  <a:rPr lang="en-US" altLang="en-US" sz="800" b="0" i="0" baseline="30000" dirty="0">
                    <a:ea typeface="Malgun Gothic" panose="020B0503020000020004" pitchFamily="34" charset="-127"/>
                  </a:rPr>
                  <a:t>-</a:t>
                </a:r>
                <a:r>
                  <a:rPr lang="en-US" altLang="en-US" sz="800" b="0" i="0" dirty="0">
                    <a:ea typeface="Malgun Gothic" panose="020B0503020000020004" pitchFamily="34" charset="-127"/>
                  </a:rPr>
                  <a:t>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                                  </a:t>
                </a:r>
                <a:r>
                  <a:rPr lang="en-US" altLang="en-US" sz="800" b="0" i="1" dirty="0">
                    <a:ea typeface="Malgun Gothic" panose="020B0503020000020004" pitchFamily="34" charset="-127"/>
                  </a:rPr>
                  <a:t>Axin1 </a:t>
                </a:r>
                <a:r>
                  <a:rPr lang="en-US" altLang="en-US" sz="800" b="0" dirty="0">
                    <a:ea typeface="Malgun Gothic" panose="020B0503020000020004" pitchFamily="34" charset="-127"/>
                  </a:rPr>
                  <a:t>cKO</a:t>
                </a:r>
                <a:endParaRPr lang="en-US" altLang="en-US" sz="800" b="0" baseline="30000" dirty="0">
                  <a:ea typeface="Malgun Gothic" panose="020B0503020000020004" pitchFamily="34" charset="-127"/>
                </a:endParaRPr>
              </a:p>
            </p:txBody>
          </p:sp>
          <p:sp>
            <p:nvSpPr>
              <p:cNvPr id="3" name="TextBox 67"/>
              <p:cNvSpPr txBox="1">
                <a:spLocks noChangeArrowheads="1"/>
              </p:cNvSpPr>
              <p:nvPr/>
            </p:nvSpPr>
            <p:spPr bwMode="auto">
              <a:xfrm>
                <a:off x="5358" y="8400"/>
                <a:ext cx="896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3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7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700" b="0" i="0" dirty="0"/>
                  <a:t>E18.5 embryos</a:t>
                </a:r>
                <a:endParaRPr lang="en-US" altLang="en-US" sz="700" b="0" i="0" dirty="0"/>
              </a:p>
            </p:txBody>
          </p:sp>
        </p:grp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TEyYmY5ZjAwMTJhYjkzYmJlYWMzMmU2MDEwY2U1YjMifQ=="/>
  <p:tag name="KSO_WPP_MARK_KEY" val="7028b504-d9a7-4168-a6e2-af5e21ac15c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WPS 演示</Application>
  <PresentationFormat>全屏显示(4:3)</PresentationFormat>
  <Paragraphs>120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等线</vt:lpstr>
      <vt:lpstr>Malgun Gothic</vt:lpstr>
      <vt:lpstr>Calibri</vt:lpstr>
      <vt:lpstr>Verdana</vt:lpstr>
      <vt:lpstr>Times New Roman</vt:lpstr>
      <vt:lpstr>微软雅黑</vt:lpstr>
      <vt:lpstr>Arial Unicode MS</vt:lpstr>
      <vt:lpstr>Default Design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RONG</dc:creator>
  <cp:lastModifiedBy>Yi</cp:lastModifiedBy>
  <cp:revision>140</cp:revision>
  <dcterms:created xsi:type="dcterms:W3CDTF">2019-08-20T22:50:00Z</dcterms:created>
  <dcterms:modified xsi:type="dcterms:W3CDTF">2022-11-03T05:54:46Z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66EA22D665DB46AE9DC46B87F7C0FAF7</vt:lpwstr>
  </property>
</Properties>
</file>